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0" r:id="rId6"/>
    <p:sldId id="262" r:id="rId7"/>
    <p:sldId id="261" r:id="rId8"/>
    <p:sldId id="264" r:id="rId9"/>
    <p:sldId id="265" r:id="rId10"/>
    <p:sldId id="26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Quinn" initials="RQ" lastIdx="2" clrIdx="0">
    <p:extLst>
      <p:ext uri="{19B8F6BF-5375-455C-9EA6-DF929625EA0E}">
        <p15:presenceInfo xmlns:p15="http://schemas.microsoft.com/office/powerpoint/2012/main" userId="S-1-5-21-989429458-4281638170-1803995088-31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115" d="100"/>
          <a:sy n="115"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86966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270217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203531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289652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21229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233730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200741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119225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334009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278394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404F08-FC8A-4435-946B-75B4726649DF}"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277D81-6244-4D85-9B13-087C2ECD012B}" type="slidenum">
              <a:rPr lang="en-US" smtClean="0"/>
              <a:t>‹#›</a:t>
            </a:fld>
            <a:endParaRPr lang="en-US" dirty="0"/>
          </a:p>
        </p:txBody>
      </p:sp>
    </p:spTree>
    <p:extLst>
      <p:ext uri="{BB962C8B-B14F-4D97-AF65-F5344CB8AC3E}">
        <p14:creationId xmlns:p14="http://schemas.microsoft.com/office/powerpoint/2010/main" val="108628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9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04F08-FC8A-4435-946B-75B4726649DF}" type="datetimeFigureOut">
              <a:rPr lang="en-US" smtClean="0"/>
              <a:t>6/29/2020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77D81-6244-4D85-9B13-087C2ECD012B}" type="slidenum">
              <a:rPr lang="en-US" smtClean="0"/>
              <a:t>‹#›</a:t>
            </a:fld>
            <a:endParaRPr lang="en-US" dirty="0"/>
          </a:p>
        </p:txBody>
      </p:sp>
    </p:spTree>
    <p:extLst>
      <p:ext uri="{BB962C8B-B14F-4D97-AF65-F5344CB8AC3E}">
        <p14:creationId xmlns:p14="http://schemas.microsoft.com/office/powerpoint/2010/main" val="3063763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umberlandcountyvotes.co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OVID-19_pandemic_in_New_Jersey" TargetMode="External"/><Relationship Id="rId2" Type="http://schemas.openxmlformats.org/officeDocument/2006/relationships/hyperlink" Target="https://en.wikipedia.org/wiki/Phil_Murphy" TargetMode="External"/><Relationship Id="rId1" Type="http://schemas.openxmlformats.org/officeDocument/2006/relationships/slideLayout" Target="../slideLayouts/slideLayout2.xml"/><Relationship Id="rId5" Type="http://schemas.openxmlformats.org/officeDocument/2006/relationships/hyperlink" Target="https://en.wikipedia.org/wiki/Primary_election#United_States" TargetMode="External"/><Relationship Id="rId4" Type="http://schemas.openxmlformats.org/officeDocument/2006/relationships/hyperlink" Target="https://en.wikipedia.org/wiki/COVID-19_pandemic_in_the_United_Stat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umberlandcountyvote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068" y="4717314"/>
            <a:ext cx="1781424" cy="1771897"/>
          </a:xfrm>
          <a:prstGeom prst="ellipse">
            <a:avLst/>
          </a:prstGeom>
        </p:spPr>
      </p:pic>
      <p:sp>
        <p:nvSpPr>
          <p:cNvPr id="2" name="Title 1"/>
          <p:cNvSpPr>
            <a:spLocks noGrp="1"/>
          </p:cNvSpPr>
          <p:nvPr>
            <p:ph type="ctrTitle"/>
          </p:nvPr>
        </p:nvSpPr>
        <p:spPr/>
        <p:txBody>
          <a:bodyPr/>
          <a:lstStyle/>
          <a:p>
            <a:r>
              <a:rPr lang="en-US" dirty="0" smtClean="0">
                <a:latin typeface="Bahnschrift Light" panose="020B0502040204020203" pitchFamily="34" charset="0"/>
              </a:rPr>
              <a:t>Vote by Mail</a:t>
            </a:r>
            <a:br>
              <a:rPr lang="en-US" dirty="0" smtClean="0">
                <a:latin typeface="Bahnschrift Light" panose="020B0502040204020203" pitchFamily="34" charset="0"/>
              </a:rPr>
            </a:br>
            <a:r>
              <a:rPr lang="es-CO" dirty="0" smtClean="0">
                <a:solidFill>
                  <a:srgbClr val="FF0000"/>
                </a:solidFill>
                <a:latin typeface="Bahnschrift Light" panose="020B0502040204020203" pitchFamily="34" charset="0"/>
              </a:rPr>
              <a:t>Voto Por Correo</a:t>
            </a:r>
            <a:endParaRPr lang="es-CO" dirty="0">
              <a:solidFill>
                <a:srgbClr val="FF0000"/>
              </a:solidFill>
              <a:latin typeface="Bahnschrift Light" panose="020B0502040204020203" pitchFamily="34" charset="0"/>
            </a:endParaRPr>
          </a:p>
        </p:txBody>
      </p:sp>
      <p:sp>
        <p:nvSpPr>
          <p:cNvPr id="3" name="Subtitle 2"/>
          <p:cNvSpPr>
            <a:spLocks noGrp="1"/>
          </p:cNvSpPr>
          <p:nvPr>
            <p:ph type="subTitle" idx="1"/>
          </p:nvPr>
        </p:nvSpPr>
        <p:spPr>
          <a:xfrm>
            <a:off x="1524000" y="3602037"/>
            <a:ext cx="9144000" cy="2324937"/>
          </a:xfrm>
        </p:spPr>
        <p:txBody>
          <a:bodyPr>
            <a:normAutofit/>
          </a:bodyPr>
          <a:lstStyle/>
          <a:p>
            <a:r>
              <a:rPr lang="en-US" i="1" dirty="0" smtClean="0"/>
              <a:t>Executive Order 144/</a:t>
            </a:r>
            <a:r>
              <a:rPr lang="es-CO" i="1" dirty="0" smtClean="0">
                <a:solidFill>
                  <a:srgbClr val="FF0000"/>
                </a:solidFill>
              </a:rPr>
              <a:t>Orden Ejecutiva 144</a:t>
            </a:r>
          </a:p>
          <a:p>
            <a:r>
              <a:rPr lang="en-US" i="1" dirty="0" smtClean="0"/>
              <a:t>2020 Primary - July 7, 2020</a:t>
            </a:r>
          </a:p>
          <a:p>
            <a:r>
              <a:rPr lang="es-CO" i="1" dirty="0" smtClean="0">
                <a:solidFill>
                  <a:srgbClr val="FF0000"/>
                </a:solidFill>
              </a:rPr>
              <a:t>Primaria</a:t>
            </a:r>
            <a:r>
              <a:rPr lang="en-US" i="1" dirty="0" smtClean="0">
                <a:solidFill>
                  <a:srgbClr val="FF0000"/>
                </a:solidFill>
              </a:rPr>
              <a:t> 2020 - 7 de </a:t>
            </a:r>
            <a:r>
              <a:rPr lang="es-CO" i="1" dirty="0" smtClean="0">
                <a:solidFill>
                  <a:srgbClr val="FF0000"/>
                </a:solidFill>
              </a:rPr>
              <a:t>julio</a:t>
            </a:r>
            <a:r>
              <a:rPr lang="en-US" i="1" dirty="0" smtClean="0">
                <a:solidFill>
                  <a:srgbClr val="FF0000"/>
                </a:solidFill>
              </a:rPr>
              <a:t> </a:t>
            </a:r>
            <a:r>
              <a:rPr lang="en-US" i="1" dirty="0" smtClean="0">
                <a:solidFill>
                  <a:srgbClr val="FF0000"/>
                </a:solidFill>
              </a:rPr>
              <a:t>de </a:t>
            </a:r>
            <a:r>
              <a:rPr lang="en-US" i="1" dirty="0" smtClean="0">
                <a:solidFill>
                  <a:srgbClr val="FF0000"/>
                </a:solidFill>
              </a:rPr>
              <a:t>2020</a:t>
            </a:r>
          </a:p>
          <a:p>
            <a:r>
              <a:rPr lang="en-US" sz="1800" i="1" dirty="0" smtClean="0"/>
              <a:t>Presented by/</a:t>
            </a:r>
            <a:r>
              <a:rPr lang="es-CO" sz="1800" i="1" dirty="0" smtClean="0">
                <a:solidFill>
                  <a:srgbClr val="FF0000"/>
                </a:solidFill>
              </a:rPr>
              <a:t>Presentado por</a:t>
            </a:r>
            <a:r>
              <a:rPr lang="en-US" sz="1800" i="1" dirty="0" smtClean="0"/>
              <a:t>: Celeste M. Riley</a:t>
            </a:r>
          </a:p>
          <a:p>
            <a:r>
              <a:rPr lang="en-US" sz="1800" i="1" dirty="0" smtClean="0"/>
              <a:t>Cumberland County Clerk/</a:t>
            </a:r>
            <a:r>
              <a:rPr lang="es-CO" sz="1800" i="1" dirty="0" smtClean="0">
                <a:solidFill>
                  <a:srgbClr val="FF0000"/>
                </a:solidFill>
              </a:rPr>
              <a:t>Secretaria del Condado de Cumberland</a:t>
            </a:r>
            <a:endParaRPr lang="es-CO" sz="1800" i="1" dirty="0">
              <a:solidFill>
                <a:srgbClr val="FF0000"/>
              </a:solidFill>
            </a:endParaRPr>
          </a:p>
        </p:txBody>
      </p:sp>
    </p:spTree>
    <p:extLst>
      <p:ext uri="{BB962C8B-B14F-4D97-AF65-F5344CB8AC3E}">
        <p14:creationId xmlns:p14="http://schemas.microsoft.com/office/powerpoint/2010/main" val="2441457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5" y="255766"/>
            <a:ext cx="11947451" cy="6064111"/>
          </a:xfrm>
          <a:prstGeom prst="rect">
            <a:avLst/>
          </a:prstGeom>
        </p:spPr>
      </p:pic>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72809" y="255766"/>
            <a:ext cx="5886833" cy="6079527"/>
          </a:xfrm>
        </p:spPr>
      </p:pic>
      <p:sp>
        <p:nvSpPr>
          <p:cNvPr id="5" name="Rectangle 4">
            <a:hlinkClick r:id="rId3"/>
          </p:cNvPr>
          <p:cNvSpPr/>
          <p:nvPr/>
        </p:nvSpPr>
        <p:spPr>
          <a:xfrm>
            <a:off x="3952926" y="5944437"/>
            <a:ext cx="4185234" cy="369332"/>
          </a:xfrm>
          <a:prstGeom prst="rect">
            <a:avLst/>
          </a:prstGeom>
        </p:spPr>
        <p:txBody>
          <a:bodyPr wrap="square">
            <a:spAutoFit/>
          </a:bodyPr>
          <a:lstStyle/>
          <a:p>
            <a:endParaRPr lang="en-US" dirty="0"/>
          </a:p>
        </p:txBody>
      </p:sp>
      <p:sp>
        <p:nvSpPr>
          <p:cNvPr id="2" name="Rectangle 1"/>
          <p:cNvSpPr/>
          <p:nvPr/>
        </p:nvSpPr>
        <p:spPr>
          <a:xfrm>
            <a:off x="3952926" y="5944437"/>
            <a:ext cx="3726598" cy="369332"/>
          </a:xfrm>
          <a:prstGeom prst="rect">
            <a:avLst/>
          </a:prstGeom>
        </p:spPr>
        <p:txBody>
          <a:bodyPr wrap="none">
            <a:spAutoFit/>
          </a:bodyPr>
          <a:lstStyle/>
          <a:p>
            <a:r>
              <a:rPr lang="en-US" dirty="0">
                <a:hlinkClick r:id="rId3"/>
              </a:rPr>
              <a:t>https://cumberlandcountyvotes.com/</a:t>
            </a:r>
            <a:endParaRPr lang="en-US" dirty="0"/>
          </a:p>
        </p:txBody>
      </p:sp>
    </p:spTree>
    <p:extLst>
      <p:ext uri="{BB962C8B-B14F-4D97-AF65-F5344CB8AC3E}">
        <p14:creationId xmlns:p14="http://schemas.microsoft.com/office/powerpoint/2010/main" val="370550020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97"/>
            <a:ext cx="10515600" cy="1325563"/>
          </a:xfrm>
        </p:spPr>
        <p:txBody>
          <a:bodyPr/>
          <a:lstStyle/>
          <a:p>
            <a:r>
              <a:rPr lang="en-US" dirty="0" smtClean="0"/>
              <a:t>Executive order 121/</a:t>
            </a:r>
            <a:r>
              <a:rPr lang="en-US" i="1" dirty="0" smtClean="0">
                <a:solidFill>
                  <a:srgbClr val="FF0000"/>
                </a:solidFill>
              </a:rPr>
              <a:t>Orden Ejecutiva 121</a:t>
            </a:r>
            <a:endParaRPr lang="en-US" i="1" dirty="0">
              <a:solidFill>
                <a:srgbClr val="FF0000"/>
              </a:solidFill>
            </a:endParaRPr>
          </a:p>
        </p:txBody>
      </p:sp>
      <p:sp>
        <p:nvSpPr>
          <p:cNvPr id="3" name="Content Placeholder 2"/>
          <p:cNvSpPr>
            <a:spLocks noGrp="1"/>
          </p:cNvSpPr>
          <p:nvPr>
            <p:ph idx="1"/>
          </p:nvPr>
        </p:nvSpPr>
        <p:spPr>
          <a:xfrm>
            <a:off x="838200" y="1375954"/>
            <a:ext cx="10515600" cy="5168025"/>
          </a:xfrm>
        </p:spPr>
        <p:txBody>
          <a:bodyPr>
            <a:normAutofit fontScale="92500" lnSpcReduction="20000"/>
          </a:bodyPr>
          <a:lstStyle/>
          <a:p>
            <a:r>
              <a:rPr lang="en-US" sz="2400" dirty="0"/>
              <a:t>New Jersey planned to originally hold its primary elections on June 2, </a:t>
            </a:r>
            <a:r>
              <a:rPr lang="en-US" sz="2400" dirty="0" smtClean="0"/>
              <a:t>2020.              </a:t>
            </a:r>
            <a:r>
              <a:rPr lang="es-CO" sz="2400" i="1" dirty="0" smtClean="0">
                <a:solidFill>
                  <a:srgbClr val="FF0000"/>
                </a:solidFill>
              </a:rPr>
              <a:t>Nueva Jersey originalmente planifico tener sus elecciones primarias el 2 de junio de 2020.</a:t>
            </a:r>
            <a:endParaRPr lang="es-CO" sz="2400" dirty="0" smtClean="0">
              <a:solidFill>
                <a:srgbClr val="FF0000"/>
              </a:solidFill>
            </a:endParaRPr>
          </a:p>
          <a:p>
            <a:endParaRPr lang="en-US" sz="2400" dirty="0" smtClean="0"/>
          </a:p>
          <a:p>
            <a:r>
              <a:rPr lang="en-US" sz="2400" dirty="0"/>
              <a:t>New Jersey Governor </a:t>
            </a:r>
            <a:r>
              <a:rPr lang="en-US" sz="2400" dirty="0">
                <a:hlinkClick r:id="rId2" tooltip="Phil Murphy"/>
              </a:rPr>
              <a:t>Phil Murphy</a:t>
            </a:r>
            <a:r>
              <a:rPr lang="en-US" sz="2400" dirty="0"/>
              <a:t> announced on April 8, 2020 that, because of the </a:t>
            </a:r>
            <a:r>
              <a:rPr lang="en-US" sz="2400" dirty="0">
                <a:hlinkClick r:id="rId3" tooltip="COVID-19 pandemic in New Jersey"/>
              </a:rPr>
              <a:t>COVID-19 pandemic</a:t>
            </a:r>
            <a:r>
              <a:rPr lang="en-US" sz="2400" dirty="0"/>
              <a:t>, the primary would be postponed until July 7</a:t>
            </a:r>
            <a:r>
              <a:rPr lang="en-US" sz="2400" dirty="0" smtClean="0"/>
              <a:t>.  </a:t>
            </a:r>
            <a:r>
              <a:rPr lang="es-CO" sz="2400" i="1" dirty="0" smtClean="0">
                <a:solidFill>
                  <a:srgbClr val="FF0000"/>
                </a:solidFill>
              </a:rPr>
              <a:t>El Gobernador de Nueva Jersey Phil Murphy anuncio el 8 de abril de 2020 que debido a la pandemia COVID-19, las primarias serian pospuesta hasta el 7 de julio.</a:t>
            </a:r>
          </a:p>
          <a:p>
            <a:pPr marL="0" indent="0">
              <a:buNone/>
            </a:pPr>
            <a:r>
              <a:rPr lang="en-US" sz="2400" dirty="0" smtClean="0"/>
              <a:t> </a:t>
            </a:r>
          </a:p>
          <a:p>
            <a:r>
              <a:rPr lang="en-US" sz="2400" dirty="0" smtClean="0"/>
              <a:t>New </a:t>
            </a:r>
            <a:r>
              <a:rPr lang="en-US" sz="2400" dirty="0"/>
              <a:t>Jersey is traditionally one of the last states to </a:t>
            </a:r>
            <a:r>
              <a:rPr lang="en-US" sz="2400" dirty="0" smtClean="0"/>
              <a:t>vote. Many </a:t>
            </a:r>
            <a:r>
              <a:rPr lang="en-US" sz="2400" dirty="0"/>
              <a:t>states had already moved their elections to June due to the </a:t>
            </a:r>
            <a:r>
              <a:rPr lang="en-US" sz="2400" dirty="0">
                <a:hlinkClick r:id="rId4" tooltip="COVID-19 pandemic in the United States"/>
              </a:rPr>
              <a:t>COVID-19 pandemic in the United </a:t>
            </a:r>
            <a:r>
              <a:rPr lang="en-US" sz="2400" dirty="0" smtClean="0">
                <a:hlinkClick r:id="rId4" tooltip="COVID-19 pandemic in the United States"/>
              </a:rPr>
              <a:t>States</a:t>
            </a:r>
            <a:r>
              <a:rPr lang="es-CO" sz="2400" i="1" dirty="0" smtClean="0"/>
              <a:t>.  </a:t>
            </a:r>
            <a:r>
              <a:rPr lang="es-CO" sz="2400" i="1" dirty="0" smtClean="0">
                <a:solidFill>
                  <a:srgbClr val="FF0000"/>
                </a:solidFill>
              </a:rPr>
              <a:t>Nueva Jersey tradicionalmente es uno de los últimos estados en votar.  Muchos estados ya habían movido sus elecciones a junio debido a la pandemia COVID-19 en los Estados Unidos.</a:t>
            </a:r>
          </a:p>
          <a:p>
            <a:pPr marL="0" indent="0">
              <a:buNone/>
            </a:pPr>
            <a:endParaRPr lang="es-CO" sz="2400" i="1" dirty="0" smtClean="0"/>
          </a:p>
          <a:p>
            <a:r>
              <a:rPr lang="en-US" sz="2400" dirty="0" smtClean="0"/>
              <a:t>The </a:t>
            </a:r>
            <a:r>
              <a:rPr lang="en-US" sz="2400" dirty="0"/>
              <a:t>New Jersey primary is a </a:t>
            </a:r>
            <a:r>
              <a:rPr lang="en-US" sz="2400" dirty="0">
                <a:hlinkClick r:id="rId5" tooltip="Primary election"/>
              </a:rPr>
              <a:t>semi-closed primary</a:t>
            </a:r>
            <a:r>
              <a:rPr lang="en-US" sz="2400" dirty="0"/>
              <a:t>, with the state awarding 128 delegates. Of which, 107 are pledged delegates allocated on the basis of the results of the primary</a:t>
            </a:r>
            <a:r>
              <a:rPr lang="en-US" sz="2400" dirty="0" smtClean="0"/>
              <a:t>.  </a:t>
            </a:r>
            <a:r>
              <a:rPr lang="es-CO" sz="2400" i="1" dirty="0" smtClean="0">
                <a:solidFill>
                  <a:srgbClr val="FF0000"/>
                </a:solidFill>
              </a:rPr>
              <a:t>La elección primaria de Nueva Jersey es una primaria semi-cerrada con la concesión de 128 delegados.  </a:t>
            </a:r>
            <a:r>
              <a:rPr lang="es-CO" sz="2400" i="1" dirty="0" smtClean="0">
                <a:solidFill>
                  <a:srgbClr val="FF0000"/>
                </a:solidFill>
              </a:rPr>
              <a:t>El </a:t>
            </a:r>
            <a:r>
              <a:rPr lang="es-CO" sz="2400" i="1" dirty="0" smtClean="0">
                <a:solidFill>
                  <a:srgbClr val="FF0000"/>
                </a:solidFill>
              </a:rPr>
              <a:t>cual 107 son delegados comprometidos asignados a base de los resultados de la elección primaria.</a:t>
            </a:r>
          </a:p>
          <a:p>
            <a:endParaRPr lang="en-US" dirty="0" smtClean="0"/>
          </a:p>
        </p:txBody>
      </p:sp>
    </p:spTree>
    <p:extLst>
      <p:ext uri="{BB962C8B-B14F-4D97-AF65-F5344CB8AC3E}">
        <p14:creationId xmlns:p14="http://schemas.microsoft.com/office/powerpoint/2010/main" val="561530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Order </a:t>
            </a:r>
            <a:r>
              <a:rPr lang="en-US" dirty="0" smtClean="0"/>
              <a:t>144/</a:t>
            </a:r>
            <a:r>
              <a:rPr lang="es-CO" i="1" dirty="0" smtClean="0">
                <a:solidFill>
                  <a:srgbClr val="FF0000"/>
                </a:solidFill>
              </a:rPr>
              <a:t>Orden Ejecutiva 144</a:t>
            </a:r>
            <a:endParaRPr lang="es-CO" dirty="0"/>
          </a:p>
        </p:txBody>
      </p:sp>
      <p:sp>
        <p:nvSpPr>
          <p:cNvPr id="3" name="Content Placeholder 2"/>
          <p:cNvSpPr>
            <a:spLocks noGrp="1"/>
          </p:cNvSpPr>
          <p:nvPr>
            <p:ph idx="1"/>
          </p:nvPr>
        </p:nvSpPr>
        <p:spPr>
          <a:xfrm>
            <a:off x="838200" y="1624878"/>
            <a:ext cx="10515600" cy="4351338"/>
          </a:xfrm>
        </p:spPr>
        <p:txBody>
          <a:bodyPr>
            <a:normAutofit fontScale="70000" lnSpcReduction="20000"/>
          </a:bodyPr>
          <a:lstStyle/>
          <a:p>
            <a:r>
              <a:rPr lang="en-US" sz="2400" dirty="0"/>
              <a:t>On May 15, 2020, the governor signed an executive order declaring that the primary election will become a primarily vote-by-mail election</a:t>
            </a:r>
            <a:r>
              <a:rPr lang="en-US" sz="2400" dirty="0" smtClean="0"/>
              <a:t>.  </a:t>
            </a:r>
            <a:r>
              <a:rPr lang="es-CO" sz="2400" i="1" dirty="0" smtClean="0">
                <a:solidFill>
                  <a:srgbClr val="FF0000"/>
                </a:solidFill>
              </a:rPr>
              <a:t>El 15 de mayo de 2020, el gobernador firmo una orden ejecutiva declarando que la elección primaria será una elección primitivamente de voto por correo.</a:t>
            </a:r>
          </a:p>
          <a:p>
            <a:pPr marL="0" indent="0">
              <a:buNone/>
            </a:pPr>
            <a:r>
              <a:rPr lang="es-CO" sz="2400" i="1" dirty="0" smtClean="0">
                <a:solidFill>
                  <a:srgbClr val="FF0000"/>
                </a:solidFill>
              </a:rPr>
              <a:t> </a:t>
            </a:r>
          </a:p>
          <a:p>
            <a:r>
              <a:rPr lang="en-US" sz="2400" dirty="0" smtClean="0"/>
              <a:t>Democratic </a:t>
            </a:r>
            <a:r>
              <a:rPr lang="en-US" sz="2400" dirty="0"/>
              <a:t>and Republican voters will automatically receive a vote-by-mail ballot while unaffiliated and inactive voters will get a vote-by-mail application</a:t>
            </a:r>
            <a:r>
              <a:rPr lang="en-US" sz="2400" dirty="0" smtClean="0"/>
              <a:t>.  </a:t>
            </a:r>
            <a:r>
              <a:rPr lang="es-CO" sz="2400" i="1" dirty="0" smtClean="0">
                <a:solidFill>
                  <a:srgbClr val="FF0000"/>
                </a:solidFill>
              </a:rPr>
              <a:t>Votantes Demócratas y Republicanos recibirán automáticamente una </a:t>
            </a:r>
            <a:r>
              <a:rPr lang="es-CO" sz="2400" i="1" dirty="0" smtClean="0">
                <a:solidFill>
                  <a:srgbClr val="FF0000"/>
                </a:solidFill>
              </a:rPr>
              <a:t>boleta </a:t>
            </a:r>
            <a:r>
              <a:rPr lang="es-CO" sz="2400" i="1" dirty="0" smtClean="0">
                <a:solidFill>
                  <a:srgbClr val="FF0000"/>
                </a:solidFill>
              </a:rPr>
              <a:t>de voto por correo mientras que los votantes no afiliados e inactivos recibirán una aplicación de voto por correo.</a:t>
            </a:r>
          </a:p>
          <a:p>
            <a:pPr marL="0" indent="0">
              <a:buNone/>
            </a:pPr>
            <a:r>
              <a:rPr lang="en-US" sz="2400" dirty="0" smtClean="0">
                <a:solidFill>
                  <a:srgbClr val="FF0000"/>
                </a:solidFill>
              </a:rPr>
              <a:t> </a:t>
            </a:r>
          </a:p>
          <a:p>
            <a:r>
              <a:rPr lang="en-US" sz="2400" dirty="0" smtClean="0"/>
              <a:t>Unaffiliated </a:t>
            </a:r>
            <a:r>
              <a:rPr lang="en-US" sz="2400" dirty="0"/>
              <a:t>voters must declare their party in the application and send it in to their respective county board of elections in order to vote and receive their primary election ballot</a:t>
            </a:r>
            <a:r>
              <a:rPr lang="en-US" sz="2400" dirty="0" smtClean="0"/>
              <a:t>.  </a:t>
            </a:r>
            <a:r>
              <a:rPr lang="es-CO" sz="2400" i="1" dirty="0" smtClean="0">
                <a:solidFill>
                  <a:srgbClr val="FF0000"/>
                </a:solidFill>
              </a:rPr>
              <a:t>Votantes no afiliados tiene que declarar su partido en la aplicación y enviarla a su junta de elecciones de su respectivo condado para poder votar y recibir su boleta para la elección primaria.</a:t>
            </a:r>
          </a:p>
          <a:p>
            <a:pPr marL="0" indent="0">
              <a:buNone/>
            </a:pPr>
            <a:r>
              <a:rPr lang="en-US" sz="2400" dirty="0" smtClean="0"/>
              <a:t> </a:t>
            </a:r>
          </a:p>
          <a:p>
            <a:r>
              <a:rPr lang="en-US" sz="2400" dirty="0" smtClean="0"/>
              <a:t>There </a:t>
            </a:r>
            <a:r>
              <a:rPr lang="en-US" sz="2400" dirty="0"/>
              <a:t>will be at least 1 polling location in each municipality open on July 7 for voters who are unable to vote by mail. Anyone who needs to </a:t>
            </a:r>
            <a:r>
              <a:rPr lang="en-US" sz="2400" dirty="0" smtClean="0"/>
              <a:t>utilize </a:t>
            </a:r>
            <a:r>
              <a:rPr lang="en-US" sz="2400" dirty="0"/>
              <a:t>one of these polling </a:t>
            </a:r>
            <a:r>
              <a:rPr lang="en-US" sz="2400" dirty="0" smtClean="0"/>
              <a:t>locations </a:t>
            </a:r>
            <a:r>
              <a:rPr lang="en-US" sz="2400" dirty="0"/>
              <a:t>will vote via provisional paper ballot. </a:t>
            </a:r>
            <a:r>
              <a:rPr lang="en-US" sz="2400" dirty="0" smtClean="0"/>
              <a:t>Proper </a:t>
            </a:r>
            <a:r>
              <a:rPr lang="en-US" sz="2400" dirty="0"/>
              <a:t>CDC recommendations and social distancing orders will be in effect at polling </a:t>
            </a:r>
            <a:r>
              <a:rPr lang="en-US" sz="2400" dirty="0" smtClean="0"/>
              <a:t>places</a:t>
            </a:r>
            <a:r>
              <a:rPr lang="es-CO" sz="2400" i="1" dirty="0" smtClean="0"/>
              <a:t>.  </a:t>
            </a:r>
            <a:r>
              <a:rPr lang="es-CO" sz="2400" i="1" dirty="0" smtClean="0">
                <a:solidFill>
                  <a:srgbClr val="FF0000"/>
                </a:solidFill>
              </a:rPr>
              <a:t>Habrá por los menos 1 </a:t>
            </a:r>
            <a:r>
              <a:rPr lang="es-CO" sz="2400" i="1" dirty="0" smtClean="0">
                <a:solidFill>
                  <a:srgbClr val="FF0000"/>
                </a:solidFill>
              </a:rPr>
              <a:t>lugar </a:t>
            </a:r>
            <a:r>
              <a:rPr lang="es-CO" sz="2400" i="1" dirty="0" smtClean="0">
                <a:solidFill>
                  <a:srgbClr val="FF0000"/>
                </a:solidFill>
              </a:rPr>
              <a:t>de votación abierto en cada municipio para los votantes que no pueden votar por correo.  Cualquier persona que necesite utilizar uno de estos </a:t>
            </a:r>
            <a:r>
              <a:rPr lang="es-CO" sz="2400" i="1" dirty="0" smtClean="0">
                <a:solidFill>
                  <a:srgbClr val="FF0000"/>
                </a:solidFill>
              </a:rPr>
              <a:t>lugares </a:t>
            </a:r>
            <a:r>
              <a:rPr lang="es-CO" sz="2400" i="1" dirty="0" smtClean="0">
                <a:solidFill>
                  <a:srgbClr val="FF0000"/>
                </a:solidFill>
              </a:rPr>
              <a:t>de votación, votaran por medio de una boleta </a:t>
            </a:r>
            <a:r>
              <a:rPr lang="es-CO" sz="2400" i="1" dirty="0" smtClean="0">
                <a:solidFill>
                  <a:srgbClr val="FF0000"/>
                </a:solidFill>
              </a:rPr>
              <a:t>provisional (de papel).</a:t>
            </a:r>
            <a:endParaRPr lang="es-CO" sz="2400" i="1" dirty="0">
              <a:solidFill>
                <a:srgbClr val="FF00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307783" y="5743460"/>
            <a:ext cx="945226" cy="999549"/>
          </a:xfrm>
          <a:prstGeom prst="ellipse">
            <a:avLst/>
          </a:prstGeom>
        </p:spPr>
      </p:pic>
    </p:spTree>
    <p:extLst>
      <p:ext uri="{BB962C8B-B14F-4D97-AF65-F5344CB8AC3E}">
        <p14:creationId xmlns:p14="http://schemas.microsoft.com/office/powerpoint/2010/main" val="913561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County Clerk Election Responsibilities/</a:t>
            </a:r>
            <a:r>
              <a:rPr lang="es-CO" sz="3200" i="1" dirty="0" smtClean="0">
                <a:solidFill>
                  <a:srgbClr val="FF0000"/>
                </a:solidFill>
              </a:rPr>
              <a:t>Responsabilidades de la Secretaria del Condado para Elecciones</a:t>
            </a:r>
            <a:endParaRPr lang="es-CO" sz="3200" dirty="0"/>
          </a:p>
        </p:txBody>
      </p:sp>
      <p:sp>
        <p:nvSpPr>
          <p:cNvPr id="3" name="Content Placeholder 2"/>
          <p:cNvSpPr>
            <a:spLocks noGrp="1"/>
          </p:cNvSpPr>
          <p:nvPr>
            <p:ph idx="1"/>
          </p:nvPr>
        </p:nvSpPr>
        <p:spPr>
          <a:xfrm>
            <a:off x="838200" y="1735455"/>
            <a:ext cx="10515600" cy="3969883"/>
          </a:xfrm>
        </p:spPr>
        <p:txBody>
          <a:bodyPr>
            <a:normAutofit fontScale="92500" lnSpcReduction="20000"/>
          </a:bodyPr>
          <a:lstStyle/>
          <a:p>
            <a:r>
              <a:rPr lang="en-US" sz="2400" dirty="0"/>
              <a:t>Responsible for accepting and processing all Vote by Mail </a:t>
            </a:r>
            <a:r>
              <a:rPr lang="en-US" sz="2400" dirty="0" smtClean="0"/>
              <a:t>applications/</a:t>
            </a:r>
            <a:r>
              <a:rPr lang="es-CO" sz="2400" i="1" dirty="0" smtClean="0">
                <a:solidFill>
                  <a:srgbClr val="FF0000"/>
                </a:solidFill>
              </a:rPr>
              <a:t>Responsable para aceptar y procesar todas las aplicaciones de Voto Por Correo</a:t>
            </a:r>
            <a:endParaRPr lang="es-CO" sz="2400" dirty="0" smtClean="0"/>
          </a:p>
          <a:p>
            <a:r>
              <a:rPr lang="en-US" sz="2400" dirty="0" smtClean="0"/>
              <a:t>Receipt and review of nomination petitions/</a:t>
            </a:r>
            <a:r>
              <a:rPr lang="es-CO" sz="2400" i="1" dirty="0" smtClean="0">
                <a:solidFill>
                  <a:srgbClr val="FF0000"/>
                </a:solidFill>
              </a:rPr>
              <a:t>Recibir y repasar peticiones nominatarias</a:t>
            </a:r>
            <a:endParaRPr lang="es-CO" sz="2400" dirty="0" smtClean="0"/>
          </a:p>
          <a:p>
            <a:r>
              <a:rPr lang="en-US" sz="2400" dirty="0" smtClean="0"/>
              <a:t>Design and printing of ballots/</a:t>
            </a:r>
            <a:r>
              <a:rPr lang="es-CO" sz="2400" i="1" dirty="0" smtClean="0">
                <a:solidFill>
                  <a:srgbClr val="FF0000"/>
                </a:solidFill>
              </a:rPr>
              <a:t>Diseño </a:t>
            </a:r>
            <a:r>
              <a:rPr lang="es-CO" sz="2400" i="1" dirty="0" smtClean="0">
                <a:solidFill>
                  <a:srgbClr val="FF0000"/>
                </a:solidFill>
              </a:rPr>
              <a:t>e impresión de boletas</a:t>
            </a:r>
            <a:r>
              <a:rPr lang="es-CO" sz="2400" dirty="0" smtClean="0"/>
              <a:t> </a:t>
            </a:r>
          </a:p>
          <a:p>
            <a:r>
              <a:rPr lang="en-US" sz="2400" dirty="0" smtClean="0"/>
              <a:t>Publication of notices of mail in ballot </a:t>
            </a:r>
            <a:r>
              <a:rPr lang="en-US" sz="2400" dirty="0" smtClean="0"/>
              <a:t>availability/</a:t>
            </a:r>
            <a:r>
              <a:rPr lang="es-CO" sz="2400" i="1" dirty="0" smtClean="0">
                <a:solidFill>
                  <a:srgbClr val="FF0000"/>
                </a:solidFill>
              </a:rPr>
              <a:t>Publicar avisos </a:t>
            </a:r>
            <a:r>
              <a:rPr lang="es-CO" sz="2400" i="1" dirty="0" smtClean="0">
                <a:solidFill>
                  <a:srgbClr val="FF0000"/>
                </a:solidFill>
              </a:rPr>
              <a:t>de disponibilidad de votos por correo</a:t>
            </a:r>
            <a:endParaRPr lang="es-CO" sz="2400" dirty="0" smtClean="0"/>
          </a:p>
          <a:p>
            <a:r>
              <a:rPr lang="en-US" sz="2400" dirty="0" smtClean="0"/>
              <a:t>Processing of mail in ballot applications/</a:t>
            </a:r>
            <a:r>
              <a:rPr lang="es-CO" sz="2400" i="1" dirty="0" smtClean="0">
                <a:solidFill>
                  <a:srgbClr val="FF0000"/>
                </a:solidFill>
              </a:rPr>
              <a:t>Procesar aplicaciones de votos por correo</a:t>
            </a:r>
            <a:endParaRPr lang="es-CO" sz="2400" dirty="0" smtClean="0"/>
          </a:p>
          <a:p>
            <a:r>
              <a:rPr lang="en-US" sz="2400" dirty="0" smtClean="0"/>
              <a:t>Recall election official/</a:t>
            </a:r>
            <a:r>
              <a:rPr lang="es-CO" sz="2400" i="1" dirty="0" smtClean="0">
                <a:solidFill>
                  <a:srgbClr val="FF0000"/>
                </a:solidFill>
              </a:rPr>
              <a:t>Reclamar elección oficial</a:t>
            </a:r>
            <a:endParaRPr lang="es-CO" sz="2400" dirty="0" smtClean="0"/>
          </a:p>
          <a:p>
            <a:r>
              <a:rPr lang="en-US" sz="2400" dirty="0" smtClean="0"/>
              <a:t>Certify election results/</a:t>
            </a:r>
            <a:r>
              <a:rPr lang="es-CO" sz="2400" i="1" dirty="0" smtClean="0">
                <a:solidFill>
                  <a:srgbClr val="FF0000"/>
                </a:solidFill>
              </a:rPr>
              <a:t>Certificar resultados de la elección</a:t>
            </a:r>
            <a:endParaRPr lang="es-CO" sz="2400" dirty="0" smtClean="0"/>
          </a:p>
          <a:p>
            <a:r>
              <a:rPr lang="en-US" sz="2400" dirty="0" smtClean="0"/>
              <a:t>Responsible </a:t>
            </a:r>
            <a:r>
              <a:rPr lang="en-US" sz="2400" dirty="0"/>
              <a:t>for mailing </a:t>
            </a:r>
            <a:r>
              <a:rPr lang="en-US" sz="2400" dirty="0" smtClean="0"/>
              <a:t>ballots/</a:t>
            </a:r>
            <a:r>
              <a:rPr lang="es-CO" sz="2400" i="1" dirty="0" smtClean="0">
                <a:solidFill>
                  <a:srgbClr val="FF0000"/>
                </a:solidFill>
              </a:rPr>
              <a:t>Responsable para enviar boletas de voto por correo</a:t>
            </a:r>
            <a:endParaRPr lang="es-CO" sz="2400" dirty="0" smtClean="0"/>
          </a:p>
          <a:p>
            <a:pPr marL="0" indent="0">
              <a:buNone/>
            </a:pPr>
            <a:r>
              <a:rPr lang="en-US"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206" y="4870643"/>
            <a:ext cx="1678366" cy="1669390"/>
          </a:xfrm>
          <a:prstGeom prst="ellipse">
            <a:avLst/>
          </a:prstGeom>
        </p:spPr>
      </p:pic>
    </p:spTree>
    <p:extLst>
      <p:ext uri="{BB962C8B-B14F-4D97-AF65-F5344CB8AC3E}">
        <p14:creationId xmlns:p14="http://schemas.microsoft.com/office/powerpoint/2010/main" val="3418107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360973"/>
            <a:ext cx="10515600" cy="3498850"/>
          </a:xfrm>
        </p:spPr>
        <p:txBody>
          <a:bodyPr/>
          <a:lstStyle/>
          <a:p>
            <a:r>
              <a:rPr lang="en-US" dirty="0" smtClean="0"/>
              <a:t>	</a:t>
            </a:r>
            <a:endParaRPr lang="en-US" dirty="0"/>
          </a:p>
        </p:txBody>
      </p:sp>
      <p:sp>
        <p:nvSpPr>
          <p:cNvPr id="13" name="TextBox 12"/>
          <p:cNvSpPr txBox="1"/>
          <p:nvPr/>
        </p:nvSpPr>
        <p:spPr>
          <a:xfrm>
            <a:off x="-164272" y="98694"/>
            <a:ext cx="7974623" cy="400110"/>
          </a:xfrm>
          <a:prstGeom prst="rect">
            <a:avLst/>
          </a:prstGeom>
          <a:noFill/>
        </p:spPr>
        <p:txBody>
          <a:bodyPr wrap="square" rtlCol="0">
            <a:spAutoFit/>
          </a:bodyPr>
          <a:lstStyle/>
          <a:p>
            <a:pPr algn="r"/>
            <a:r>
              <a:rPr lang="en-US" sz="2000" i="1" dirty="0" smtClean="0"/>
              <a:t>Example of Vote by Mail Application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340" y="575079"/>
            <a:ext cx="8172612" cy="6129459"/>
          </a:xfrm>
          <a:prstGeom prst="rect">
            <a:avLst/>
          </a:prstGeom>
        </p:spPr>
      </p:pic>
    </p:spTree>
    <p:extLst>
      <p:ext uri="{BB962C8B-B14F-4D97-AF65-F5344CB8AC3E}">
        <p14:creationId xmlns:p14="http://schemas.microsoft.com/office/powerpoint/2010/main" val="4407665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52" y="425733"/>
            <a:ext cx="10666445" cy="727788"/>
          </a:xfrm>
        </p:spPr>
        <p:txBody>
          <a:bodyPr/>
          <a:lstStyle/>
          <a:p>
            <a:pPr marL="0" indent="0">
              <a:buNone/>
            </a:pPr>
            <a:r>
              <a:rPr lang="en-US" dirty="0" smtClean="0"/>
              <a:t>Example of Vote by Mail Ballot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8344" y="1153521"/>
            <a:ext cx="6612016" cy="22953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584" y="3792312"/>
            <a:ext cx="7068193" cy="2539109"/>
          </a:xfrm>
          <a:prstGeom prst="rect">
            <a:avLst/>
          </a:prstGeom>
        </p:spPr>
      </p:pic>
    </p:spTree>
    <p:extLst>
      <p:ext uri="{BB962C8B-B14F-4D97-AF65-F5344CB8AC3E}">
        <p14:creationId xmlns:p14="http://schemas.microsoft.com/office/powerpoint/2010/main" val="42597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114617"/>
            <a:ext cx="10515600" cy="1325563"/>
          </a:xfrm>
        </p:spPr>
        <p:txBody>
          <a:bodyPr>
            <a:normAutofit/>
          </a:bodyPr>
          <a:lstStyle/>
          <a:p>
            <a:r>
              <a:rPr lang="en-US" sz="3600" dirty="0" smtClean="0"/>
              <a:t>Board of Elections Responsibilities/</a:t>
            </a:r>
            <a:r>
              <a:rPr lang="es-CO" sz="3600" i="1" dirty="0" smtClean="0">
                <a:solidFill>
                  <a:srgbClr val="FF0000"/>
                </a:solidFill>
              </a:rPr>
              <a:t>Responsabilidades de la Junta de Elecciones</a:t>
            </a:r>
            <a:endParaRPr lang="es-CO" sz="3600" dirty="0"/>
          </a:p>
        </p:txBody>
      </p:sp>
      <p:sp>
        <p:nvSpPr>
          <p:cNvPr id="3" name="Content Placeholder 2"/>
          <p:cNvSpPr>
            <a:spLocks noGrp="1"/>
          </p:cNvSpPr>
          <p:nvPr>
            <p:ph idx="1"/>
          </p:nvPr>
        </p:nvSpPr>
        <p:spPr>
          <a:xfrm>
            <a:off x="571500" y="1440180"/>
            <a:ext cx="10782300" cy="4736783"/>
          </a:xfrm>
        </p:spPr>
        <p:txBody>
          <a:bodyPr>
            <a:normAutofit fontScale="77500" lnSpcReduction="20000"/>
          </a:bodyPr>
          <a:lstStyle/>
          <a:p>
            <a:pPr marL="457200" lvl="1" indent="0">
              <a:buNone/>
            </a:pPr>
            <a:endParaRPr lang="en-US" dirty="0" smtClean="0"/>
          </a:p>
          <a:p>
            <a:pPr lvl="1"/>
            <a:r>
              <a:rPr lang="en-US" dirty="0"/>
              <a:t>Voter </a:t>
            </a:r>
            <a:r>
              <a:rPr lang="en-US" dirty="0" smtClean="0"/>
              <a:t>Registration/</a:t>
            </a:r>
            <a:r>
              <a:rPr lang="es-CO" i="1" dirty="0" smtClean="0">
                <a:solidFill>
                  <a:srgbClr val="FF0000"/>
                </a:solidFill>
              </a:rPr>
              <a:t>Registración </a:t>
            </a:r>
            <a:r>
              <a:rPr lang="es-CO" i="1" dirty="0" smtClean="0">
                <a:solidFill>
                  <a:srgbClr val="FF0000"/>
                </a:solidFill>
              </a:rPr>
              <a:t>del Votante</a:t>
            </a:r>
            <a:endParaRPr lang="es-CO" dirty="0" smtClean="0"/>
          </a:p>
          <a:p>
            <a:pPr lvl="1"/>
            <a:endParaRPr lang="en-US" dirty="0"/>
          </a:p>
          <a:p>
            <a:pPr lvl="1"/>
            <a:r>
              <a:rPr lang="en-US" dirty="0"/>
              <a:t>R</a:t>
            </a:r>
            <a:r>
              <a:rPr lang="en-US" dirty="0" smtClean="0"/>
              <a:t>eceiving, verifying and counting voted ballots/</a:t>
            </a:r>
            <a:r>
              <a:rPr lang="es-CO" i="1" dirty="0" smtClean="0">
                <a:solidFill>
                  <a:srgbClr val="FF0000"/>
                </a:solidFill>
              </a:rPr>
              <a:t>Recibir, verificar y contar boletas ya votadas</a:t>
            </a:r>
            <a:endParaRPr lang="es-CO" dirty="0" smtClean="0"/>
          </a:p>
          <a:p>
            <a:pPr lvl="1"/>
            <a:endParaRPr lang="en-US" dirty="0" smtClean="0"/>
          </a:p>
          <a:p>
            <a:pPr lvl="1"/>
            <a:r>
              <a:rPr lang="en-US" dirty="0" smtClean="0"/>
              <a:t>Polling place selection/</a:t>
            </a:r>
            <a:r>
              <a:rPr lang="es-CO" i="1" dirty="0" smtClean="0">
                <a:solidFill>
                  <a:srgbClr val="FF0000"/>
                </a:solidFill>
              </a:rPr>
              <a:t>Seleccionar lugar de votación</a:t>
            </a:r>
            <a:endParaRPr lang="es-CO" dirty="0" smtClean="0"/>
          </a:p>
          <a:p>
            <a:pPr marL="457200" lvl="1" indent="0">
              <a:buNone/>
            </a:pPr>
            <a:endParaRPr lang="en-US" dirty="0" smtClean="0"/>
          </a:p>
          <a:p>
            <a:pPr lvl="1"/>
            <a:r>
              <a:rPr lang="en-US" dirty="0" smtClean="0"/>
              <a:t>Recruitment, appointment and training of district board workers/</a:t>
            </a:r>
            <a:r>
              <a:rPr lang="es-CO" i="1" dirty="0" smtClean="0">
                <a:solidFill>
                  <a:srgbClr val="FF0000"/>
                </a:solidFill>
              </a:rPr>
              <a:t>Reclutamiento, nombramiento y entrenamiento de trabajadores de la junta del distrito.</a:t>
            </a:r>
            <a:endParaRPr lang="es-CO" dirty="0" smtClean="0"/>
          </a:p>
          <a:p>
            <a:pPr lvl="1"/>
            <a:endParaRPr lang="en-US" dirty="0" smtClean="0"/>
          </a:p>
          <a:p>
            <a:pPr lvl="1"/>
            <a:r>
              <a:rPr lang="en-US" dirty="0" smtClean="0"/>
              <a:t>Canvassing of the vote/</a:t>
            </a:r>
            <a:r>
              <a:rPr lang="es-CO" i="1" dirty="0" smtClean="0">
                <a:solidFill>
                  <a:srgbClr val="FF0000"/>
                </a:solidFill>
              </a:rPr>
              <a:t>Escrutinio del voto</a:t>
            </a:r>
            <a:endParaRPr lang="es-CO" dirty="0" smtClean="0"/>
          </a:p>
          <a:p>
            <a:pPr lvl="1"/>
            <a:endParaRPr lang="en-US" dirty="0" smtClean="0"/>
          </a:p>
          <a:p>
            <a:pPr lvl="1"/>
            <a:r>
              <a:rPr lang="en-US" dirty="0" smtClean="0"/>
              <a:t>Challenger appointments/</a:t>
            </a:r>
            <a:r>
              <a:rPr lang="es-CO" i="1" dirty="0" smtClean="0">
                <a:solidFill>
                  <a:srgbClr val="FF0000"/>
                </a:solidFill>
              </a:rPr>
              <a:t>Nombramiento de retadores</a:t>
            </a:r>
            <a:endParaRPr lang="es-CO" dirty="0" smtClean="0"/>
          </a:p>
          <a:p>
            <a:pPr lvl="1"/>
            <a:endParaRPr lang="en-US" dirty="0" smtClean="0"/>
          </a:p>
          <a:p>
            <a:pPr lvl="1"/>
            <a:r>
              <a:rPr lang="en-US" dirty="0" smtClean="0"/>
              <a:t>Publication of legal notices/</a:t>
            </a:r>
            <a:r>
              <a:rPr lang="es-CO" i="1" dirty="0" smtClean="0">
                <a:solidFill>
                  <a:srgbClr val="FF0000"/>
                </a:solidFill>
              </a:rPr>
              <a:t>Publicación de avisos legales</a:t>
            </a:r>
            <a:endParaRPr lang="es-CO" dirty="0" smtClean="0"/>
          </a:p>
          <a:p>
            <a:pPr lvl="1"/>
            <a:endParaRPr lang="en-US" dirty="0" smtClean="0"/>
          </a:p>
          <a:p>
            <a:pPr lvl="1"/>
            <a:r>
              <a:rPr lang="en-US" dirty="0" smtClean="0"/>
              <a:t>Custody and care of voting machines and drop boxes/</a:t>
            </a:r>
            <a:r>
              <a:rPr lang="es-CO" i="1" dirty="0" smtClean="0">
                <a:solidFill>
                  <a:srgbClr val="FF0000"/>
                </a:solidFill>
              </a:rPr>
              <a:t>Custodia y mantenimiento de la maquinas de votación y buzones para votos</a:t>
            </a:r>
            <a:r>
              <a:rPr lang="es-CO" dirty="0" smtClean="0"/>
              <a:t> </a:t>
            </a:r>
          </a:p>
          <a:p>
            <a:pPr lvl="1"/>
            <a:endParaRPr lang="en-US" dirty="0"/>
          </a:p>
        </p:txBody>
      </p:sp>
    </p:spTree>
    <p:extLst>
      <p:ext uri="{BB962C8B-B14F-4D97-AF65-F5344CB8AC3E}">
        <p14:creationId xmlns:p14="http://schemas.microsoft.com/office/powerpoint/2010/main" val="12362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 calcmode="lin" valueType="num">
                                      <p:cBhvr additive="base">
                                        <p:cTn id="34"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11" end="11"/>
                                            </p:tx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 calcmode="lin" valueType="num">
                                      <p:cBhvr additive="base">
                                        <p:cTn id="38"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13" end="13"/>
                                            </p:tx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 calcmode="lin" valueType="num">
                                      <p:cBhvr additive="base">
                                        <p:cTn id="42"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0"/>
            <a:ext cx="10515600" cy="1325563"/>
          </a:xfrm>
        </p:spPr>
        <p:txBody>
          <a:bodyPr/>
          <a:lstStyle/>
          <a:p>
            <a:r>
              <a:rPr lang="en-US" dirty="0" smtClean="0"/>
              <a:t>Questions/</a:t>
            </a:r>
            <a:r>
              <a:rPr lang="es-CO" i="1" dirty="0" smtClean="0">
                <a:solidFill>
                  <a:srgbClr val="FF0000"/>
                </a:solidFill>
              </a:rPr>
              <a:t>Preguntas</a:t>
            </a:r>
            <a:endParaRPr lang="es-CO" dirty="0"/>
          </a:p>
        </p:txBody>
      </p:sp>
      <p:sp>
        <p:nvSpPr>
          <p:cNvPr id="3" name="Content Placeholder 2"/>
          <p:cNvSpPr>
            <a:spLocks noGrp="1"/>
          </p:cNvSpPr>
          <p:nvPr>
            <p:ph idx="1"/>
          </p:nvPr>
        </p:nvSpPr>
        <p:spPr>
          <a:xfrm>
            <a:off x="857251" y="1194776"/>
            <a:ext cx="10687050" cy="5213351"/>
          </a:xfrm>
        </p:spPr>
        <p:txBody>
          <a:bodyPr>
            <a:normAutofit fontScale="47500" lnSpcReduction="20000"/>
          </a:bodyPr>
          <a:lstStyle/>
          <a:p>
            <a:r>
              <a:rPr lang="en-US" sz="2300" dirty="0" smtClean="0"/>
              <a:t>Why am I receiving this ballot?/</a:t>
            </a:r>
            <a:r>
              <a:rPr lang="es-CO" sz="2300" i="1" dirty="0" smtClean="0">
                <a:solidFill>
                  <a:srgbClr val="FF0000"/>
                </a:solidFill>
              </a:rPr>
              <a:t>¿Porque estoy recibiendo esta boleta?</a:t>
            </a:r>
            <a:endParaRPr lang="es-CO" sz="2300" dirty="0" smtClean="0"/>
          </a:p>
          <a:p>
            <a:pPr lvl="1"/>
            <a:r>
              <a:rPr lang="en-US" sz="2300" i="1" dirty="0" smtClean="0"/>
              <a:t>Executive Order 144 requires our office to mail each registered Democrat and Republican a ballot.</a:t>
            </a:r>
          </a:p>
          <a:p>
            <a:pPr lvl="1"/>
            <a:r>
              <a:rPr lang="es-CO" sz="2300" i="1" dirty="0" smtClean="0">
                <a:solidFill>
                  <a:srgbClr val="FF0000"/>
                </a:solidFill>
              </a:rPr>
              <a:t>La Orden Ejecutiva 144 requiere que nuestra oficina le envíe una boleta a cada Demócrata y Republicano registrado.</a:t>
            </a:r>
          </a:p>
          <a:p>
            <a:r>
              <a:rPr lang="en-US" sz="2300" dirty="0" smtClean="0"/>
              <a:t>Can I still vote at the polls</a:t>
            </a:r>
            <a:r>
              <a:rPr lang="en-US" sz="2300" dirty="0"/>
              <a:t> </a:t>
            </a:r>
            <a:r>
              <a:rPr lang="en-US" sz="2300" dirty="0" smtClean="0"/>
              <a:t>and </a:t>
            </a:r>
            <a:r>
              <a:rPr lang="en-US" sz="2300" dirty="0"/>
              <a:t>i</a:t>
            </a:r>
            <a:r>
              <a:rPr lang="en-US" sz="2300" dirty="0" smtClean="0"/>
              <a:t>f so, where will they be located?/</a:t>
            </a:r>
            <a:r>
              <a:rPr lang="es-CO" sz="2300" i="1" dirty="0" smtClean="0">
                <a:solidFill>
                  <a:srgbClr val="FF0000"/>
                </a:solidFill>
              </a:rPr>
              <a:t>¿Podre ir a votar a las urnas y si puedo, adonde estarán ubicadas?</a:t>
            </a:r>
            <a:endParaRPr lang="es-CO" sz="2300" dirty="0" smtClean="0"/>
          </a:p>
          <a:p>
            <a:pPr lvl="1"/>
            <a:r>
              <a:rPr lang="en-US" sz="2300" i="1" dirty="0" smtClean="0"/>
              <a:t>Yes, but you will vote provisional (paper) ballot/</a:t>
            </a:r>
            <a:r>
              <a:rPr lang="es-CO" sz="2300" i="1" dirty="0" smtClean="0">
                <a:solidFill>
                  <a:srgbClr val="FF0000"/>
                </a:solidFill>
              </a:rPr>
              <a:t>Si, pero tendrás que votar una boleta provisional (de papel)</a:t>
            </a:r>
            <a:endParaRPr lang="es-CO" sz="2300" i="1" dirty="0" smtClean="0"/>
          </a:p>
          <a:p>
            <a:pPr lvl="1"/>
            <a:r>
              <a:rPr lang="en-US" sz="2300" i="1" dirty="0" smtClean="0"/>
              <a:t>Polling locations as well as drop box locations will be determined and published by June 15</a:t>
            </a:r>
            <a:r>
              <a:rPr lang="en-US" sz="2300" i="1" baseline="30000" dirty="0" smtClean="0"/>
              <a:t>th</a:t>
            </a:r>
            <a:r>
              <a:rPr lang="en-US" sz="2300" i="1" dirty="0" smtClean="0"/>
              <a:t> /</a:t>
            </a:r>
            <a:r>
              <a:rPr lang="es-CO" sz="2300" i="1" dirty="0" smtClean="0">
                <a:solidFill>
                  <a:srgbClr val="FF0000"/>
                </a:solidFill>
              </a:rPr>
              <a:t>Lugares para votar igual los buzones para votos serán determinados y publicados para el 15 de junio.</a:t>
            </a:r>
            <a:endParaRPr lang="es-CO" sz="2300" i="1" baseline="30000" dirty="0" smtClean="0"/>
          </a:p>
          <a:p>
            <a:pPr lvl="1"/>
            <a:r>
              <a:rPr lang="en-US" sz="2000" dirty="0" smtClean="0">
                <a:hlinkClick r:id="rId2"/>
              </a:rPr>
              <a:t>https</a:t>
            </a:r>
            <a:r>
              <a:rPr lang="en-US" sz="2000" dirty="0">
                <a:hlinkClick r:id="rId2"/>
              </a:rPr>
              <a:t>://cumberlandcountyvotes.com</a:t>
            </a:r>
            <a:r>
              <a:rPr lang="en-US" sz="2000" dirty="0" smtClean="0">
                <a:hlinkClick r:id="rId2"/>
              </a:rPr>
              <a:t>/</a:t>
            </a:r>
            <a:endParaRPr lang="en-US" sz="2000" dirty="0" smtClean="0"/>
          </a:p>
          <a:p>
            <a:pPr marL="457200" lvl="1" indent="0">
              <a:buNone/>
            </a:pPr>
            <a:endParaRPr lang="en-US" sz="2300" dirty="0" smtClean="0"/>
          </a:p>
          <a:p>
            <a:r>
              <a:rPr lang="en-US" sz="2300" dirty="0" smtClean="0"/>
              <a:t>I received the wrong ballot./</a:t>
            </a:r>
            <a:r>
              <a:rPr lang="es-CO" sz="2300" i="1" dirty="0" smtClean="0">
                <a:solidFill>
                  <a:srgbClr val="FF0000"/>
                </a:solidFill>
              </a:rPr>
              <a:t>Recibí la boleta equivocada</a:t>
            </a:r>
            <a:endParaRPr lang="es-CO" sz="2300" dirty="0" smtClean="0"/>
          </a:p>
          <a:p>
            <a:pPr lvl="1"/>
            <a:r>
              <a:rPr lang="en-US" sz="2300" i="1" dirty="0" smtClean="0"/>
              <a:t>Please call our office so that we can verify party </a:t>
            </a:r>
            <a:r>
              <a:rPr lang="en-US" sz="2300" i="1" dirty="0"/>
              <a:t>p</a:t>
            </a:r>
            <a:r>
              <a:rPr lang="en-US" sz="2300" i="1" dirty="0" smtClean="0"/>
              <a:t>rivilege date/</a:t>
            </a:r>
            <a:r>
              <a:rPr lang="es-CO" sz="2300" i="1" dirty="0" smtClean="0">
                <a:solidFill>
                  <a:srgbClr val="FF0000"/>
                </a:solidFill>
              </a:rPr>
              <a:t>Favor de llamar a nuestra oficina para que podamos verificar fecha de privilegio al partido</a:t>
            </a:r>
            <a:endParaRPr lang="es-CO" sz="2300" dirty="0" smtClean="0"/>
          </a:p>
          <a:p>
            <a:r>
              <a:rPr lang="en-US" sz="2300" dirty="0" smtClean="0"/>
              <a:t>Can I change my party?/</a:t>
            </a:r>
            <a:r>
              <a:rPr lang="es-CO" sz="2300" i="1" dirty="0" smtClean="0">
                <a:solidFill>
                  <a:srgbClr val="FF0000"/>
                </a:solidFill>
              </a:rPr>
              <a:t>¿Podre cambiar mi partido?</a:t>
            </a:r>
            <a:endParaRPr lang="es-CO" sz="2300" dirty="0" smtClean="0"/>
          </a:p>
          <a:p>
            <a:pPr lvl="1"/>
            <a:r>
              <a:rPr lang="en-US" sz="2300" i="1" dirty="0" smtClean="0"/>
              <a:t>No. The party privilege date was May 13, 2020/</a:t>
            </a:r>
            <a:r>
              <a:rPr lang="es-CO" sz="2300" i="1" dirty="0" smtClean="0">
                <a:solidFill>
                  <a:srgbClr val="FF0000"/>
                </a:solidFill>
              </a:rPr>
              <a:t>No.  La fecha limite de privilegio al partido fue el 13 de mayo de 2020.</a:t>
            </a:r>
            <a:endParaRPr lang="es-CO" sz="2300" i="1" dirty="0" smtClean="0"/>
          </a:p>
          <a:p>
            <a:pPr lvl="1"/>
            <a:endParaRPr lang="en-US" sz="2300" dirty="0" smtClean="0"/>
          </a:p>
          <a:p>
            <a:r>
              <a:rPr lang="en-US" sz="2300" dirty="0" smtClean="0"/>
              <a:t>My deceased family member received a ballot. What do I do?/</a:t>
            </a:r>
            <a:r>
              <a:rPr lang="es-CO" sz="2300" i="1" dirty="0" smtClean="0">
                <a:solidFill>
                  <a:srgbClr val="FF0000"/>
                </a:solidFill>
              </a:rPr>
              <a:t>Mi familiar ya fallecido recibió una boleta.  ¿Que hago?</a:t>
            </a:r>
            <a:endParaRPr lang="es-CO" sz="2300" dirty="0" smtClean="0"/>
          </a:p>
          <a:p>
            <a:pPr lvl="1"/>
            <a:r>
              <a:rPr lang="en-US" sz="2300" i="1" dirty="0" smtClean="0"/>
              <a:t>Defer to the Board of Election rules/</a:t>
            </a:r>
            <a:r>
              <a:rPr lang="es-CO" sz="2300" i="1" dirty="0" smtClean="0">
                <a:solidFill>
                  <a:srgbClr val="FF0000"/>
                </a:solidFill>
              </a:rPr>
              <a:t>Diferirse a las reglas de la Junta de Elecciones</a:t>
            </a:r>
            <a:r>
              <a:rPr lang="es-CO" sz="2300" i="1" dirty="0" smtClean="0"/>
              <a:t> </a:t>
            </a:r>
          </a:p>
          <a:p>
            <a:pPr marL="457200" lvl="1" indent="0">
              <a:buNone/>
            </a:pPr>
            <a:endParaRPr lang="en-US" sz="2300" dirty="0" smtClean="0"/>
          </a:p>
          <a:p>
            <a:r>
              <a:rPr lang="en-US" sz="2300" dirty="0" smtClean="0"/>
              <a:t>My former spouse moved over 10 years ago and got a ballot. What should I do?/</a:t>
            </a:r>
            <a:r>
              <a:rPr lang="es-CO" sz="2300" i="1" dirty="0" smtClean="0">
                <a:solidFill>
                  <a:srgbClr val="FF0000"/>
                </a:solidFill>
              </a:rPr>
              <a:t>Mi ex-cónyuge se mudo hace mas de 10 años y recibió una </a:t>
            </a:r>
            <a:r>
              <a:rPr lang="es-CO" sz="2300" i="1" dirty="0" smtClean="0">
                <a:solidFill>
                  <a:srgbClr val="FF0000"/>
                </a:solidFill>
              </a:rPr>
              <a:t>boleta.  </a:t>
            </a:r>
            <a:r>
              <a:rPr lang="es-CO" sz="2300" i="1" dirty="0" smtClean="0">
                <a:solidFill>
                  <a:srgbClr val="FF0000"/>
                </a:solidFill>
              </a:rPr>
              <a:t>¿Que debo hacer?</a:t>
            </a:r>
            <a:endParaRPr lang="es-CO" sz="2300" dirty="0" smtClean="0"/>
          </a:p>
          <a:p>
            <a:pPr lvl="1"/>
            <a:r>
              <a:rPr lang="en-US" sz="2300" i="1" dirty="0" smtClean="0"/>
              <a:t>Your former spouse needs to notify the board of elections of their address change./</a:t>
            </a:r>
            <a:r>
              <a:rPr lang="es-CO" sz="2300" i="1" dirty="0" smtClean="0">
                <a:solidFill>
                  <a:srgbClr val="FF0000"/>
                </a:solidFill>
              </a:rPr>
              <a:t>Su ex-cónyuge necesita notificarle a la Junta de Elecciones sobre su cambio de dirección.</a:t>
            </a:r>
            <a:endParaRPr lang="es-CO" sz="2300" i="1" dirty="0" smtClean="0"/>
          </a:p>
          <a:p>
            <a:pPr marL="457200" lvl="1" indent="0">
              <a:buNone/>
            </a:pPr>
            <a:r>
              <a:rPr lang="en-US" sz="2300" dirty="0" smtClean="0"/>
              <a:t> </a:t>
            </a:r>
          </a:p>
          <a:p>
            <a:r>
              <a:rPr lang="en-US" sz="2300" dirty="0" smtClean="0"/>
              <a:t>I received someone else’s ballot in my envelope in addition to my own. What should I do?/</a:t>
            </a:r>
            <a:r>
              <a:rPr lang="es-CO" sz="2300" i="1" dirty="0" smtClean="0">
                <a:solidFill>
                  <a:srgbClr val="FF0000"/>
                </a:solidFill>
              </a:rPr>
              <a:t>Recibí una boleta de otra persona </a:t>
            </a:r>
            <a:r>
              <a:rPr lang="es-CO" sz="2300" i="1" dirty="0" smtClean="0">
                <a:solidFill>
                  <a:srgbClr val="FF0000"/>
                </a:solidFill>
              </a:rPr>
              <a:t>adjunto </a:t>
            </a:r>
            <a:r>
              <a:rPr lang="es-CO" sz="2300" i="1" dirty="0" smtClean="0">
                <a:solidFill>
                  <a:srgbClr val="FF0000"/>
                </a:solidFill>
              </a:rPr>
              <a:t>a la mía.  ¿Que debo hacer?</a:t>
            </a:r>
            <a:endParaRPr lang="es-CO" sz="2300" dirty="0" smtClean="0"/>
          </a:p>
          <a:p>
            <a:pPr lvl="1"/>
            <a:r>
              <a:rPr lang="en-US" sz="2300" i="1" dirty="0" smtClean="0"/>
              <a:t>Notify the Clerks office with the persons information on the additional insert so we can mail them another ballot to their address./</a:t>
            </a:r>
            <a:r>
              <a:rPr lang="es-CO" sz="2300" i="1" dirty="0" smtClean="0">
                <a:solidFill>
                  <a:srgbClr val="FF0000"/>
                </a:solidFill>
              </a:rPr>
              <a:t>Notificarle a la oficina de la Secretaria de Condado la información de la otra persona para poder enviarle otra boleta a la dirección de el/ella.</a:t>
            </a:r>
            <a:r>
              <a:rPr lang="es-CO" sz="2300" i="1" dirty="0" smtClean="0"/>
              <a:t>  </a:t>
            </a:r>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52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1000"/>
                                        <p:tgtEl>
                                          <p:spTgt spid="3">
                                            <p:txEl>
                                              <p:pRg st="14" end="14"/>
                                            </p:txEl>
                                          </p:spTgt>
                                        </p:tgtEl>
                                      </p:cBhvr>
                                    </p:animEffect>
                                    <p:anim calcmode="lin" valueType="num">
                                      <p:cBhvr>
                                        <p:cTn id="8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Effect transition="in" filter="fade">
                                      <p:cBhvr>
                                        <p:cTn id="89" dur="1000"/>
                                        <p:tgtEl>
                                          <p:spTgt spid="3">
                                            <p:txEl>
                                              <p:pRg st="16" end="16"/>
                                            </p:txEl>
                                          </p:spTgt>
                                        </p:tgtEl>
                                      </p:cBhvr>
                                    </p:animEffect>
                                    <p:anim calcmode="lin" valueType="num">
                                      <p:cBhvr>
                                        <p:cTn id="9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xEl>
                                              <p:pRg st="17" end="17"/>
                                            </p:txEl>
                                          </p:spTgt>
                                        </p:tgtEl>
                                        <p:attrNameLst>
                                          <p:attrName>style.visibility</p:attrName>
                                        </p:attrNameLst>
                                      </p:cBhvr>
                                      <p:to>
                                        <p:strVal val="visible"/>
                                      </p:to>
                                    </p:set>
                                    <p:animEffect transition="in" filter="fade">
                                      <p:cBhvr>
                                        <p:cTn id="94" dur="1000"/>
                                        <p:tgtEl>
                                          <p:spTgt spid="3">
                                            <p:txEl>
                                              <p:pRg st="17" end="17"/>
                                            </p:txEl>
                                          </p:spTgt>
                                        </p:tgtEl>
                                      </p:cBhvr>
                                    </p:animEffect>
                                    <p:anim calcmode="lin" valueType="num">
                                      <p:cBhvr>
                                        <p:cTn id="9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
                                            <p:txEl>
                                              <p:pRg st="18" end="18"/>
                                            </p:txEl>
                                          </p:spTgt>
                                        </p:tgtEl>
                                        <p:attrNameLst>
                                          <p:attrName>style.visibility</p:attrName>
                                        </p:attrNameLst>
                                      </p:cBhvr>
                                      <p:to>
                                        <p:strVal val="visible"/>
                                      </p:to>
                                    </p:set>
                                    <p:animEffect transition="in" filter="fade">
                                      <p:cBhvr>
                                        <p:cTn id="99" dur="1000"/>
                                        <p:tgtEl>
                                          <p:spTgt spid="3">
                                            <p:txEl>
                                              <p:pRg st="18" end="18"/>
                                            </p:txEl>
                                          </p:spTgt>
                                        </p:tgtEl>
                                      </p:cBhvr>
                                    </p:animEffect>
                                    <p:anim calcmode="lin" valueType="num">
                                      <p:cBhvr>
                                        <p:cTn id="100"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
                                            <p:txEl>
                                              <p:pRg st="19" end="19"/>
                                            </p:txEl>
                                          </p:spTgt>
                                        </p:tgtEl>
                                        <p:attrNameLst>
                                          <p:attrName>style.visibility</p:attrName>
                                        </p:attrNameLst>
                                      </p:cBhvr>
                                      <p:to>
                                        <p:strVal val="visible"/>
                                      </p:to>
                                    </p:set>
                                    <p:animEffect transition="in" filter="fade">
                                      <p:cBhvr>
                                        <p:cTn id="106" dur="1000"/>
                                        <p:tgtEl>
                                          <p:spTgt spid="3">
                                            <p:txEl>
                                              <p:pRg st="19" end="19"/>
                                            </p:txEl>
                                          </p:spTgt>
                                        </p:tgtEl>
                                      </p:cBhvr>
                                    </p:animEffect>
                                    <p:anim calcmode="lin" valueType="num">
                                      <p:cBhvr>
                                        <p:cTn id="107"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
                                            <p:txEl>
                                              <p:pRg st="20" end="20"/>
                                            </p:txEl>
                                          </p:spTgt>
                                        </p:tgtEl>
                                        <p:attrNameLst>
                                          <p:attrName>style.visibility</p:attrName>
                                        </p:attrNameLst>
                                      </p:cBhvr>
                                      <p:to>
                                        <p:strVal val="visible"/>
                                      </p:to>
                                    </p:set>
                                    <p:animEffect transition="in" filter="fade">
                                      <p:cBhvr>
                                        <p:cTn id="111" dur="1000"/>
                                        <p:tgtEl>
                                          <p:spTgt spid="3">
                                            <p:txEl>
                                              <p:pRg st="20" end="20"/>
                                            </p:txEl>
                                          </p:spTgt>
                                        </p:tgtEl>
                                      </p:cBhvr>
                                    </p:animEffect>
                                    <p:anim calcmode="lin" valueType="num">
                                      <p:cBhvr>
                                        <p:cTn id="112"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8648" y="4917732"/>
            <a:ext cx="1498408" cy="1490395"/>
          </a:xfrm>
          <a:prstGeom prst="ellipse">
            <a:avLst/>
          </a:prstGeom>
        </p:spPr>
      </p:pic>
      <p:sp>
        <p:nvSpPr>
          <p:cNvPr id="2" name="Title 1"/>
          <p:cNvSpPr>
            <a:spLocks noGrp="1"/>
          </p:cNvSpPr>
          <p:nvPr>
            <p:ph type="title"/>
          </p:nvPr>
        </p:nvSpPr>
        <p:spPr>
          <a:xfrm>
            <a:off x="857251" y="0"/>
            <a:ext cx="10515600" cy="1325563"/>
          </a:xfrm>
        </p:spPr>
        <p:txBody>
          <a:bodyPr/>
          <a:lstStyle/>
          <a:p>
            <a:r>
              <a:rPr lang="en-US" dirty="0" smtClean="0"/>
              <a:t>Questions Continued…/</a:t>
            </a:r>
            <a:r>
              <a:rPr lang="es-CO" i="1" dirty="0" smtClean="0">
                <a:solidFill>
                  <a:srgbClr val="FF0000"/>
                </a:solidFill>
              </a:rPr>
              <a:t>Preguntas</a:t>
            </a:r>
            <a:r>
              <a:rPr lang="en-US" i="1" dirty="0" smtClean="0">
                <a:solidFill>
                  <a:srgbClr val="FF0000"/>
                </a:solidFill>
              </a:rPr>
              <a:t> </a:t>
            </a:r>
            <a:r>
              <a:rPr lang="es-CO" i="1" dirty="0" smtClean="0">
                <a:solidFill>
                  <a:srgbClr val="FF0000"/>
                </a:solidFill>
              </a:rPr>
              <a:t>Continuas</a:t>
            </a:r>
            <a:r>
              <a:rPr lang="en-US" i="1" dirty="0" smtClean="0">
                <a:solidFill>
                  <a:srgbClr val="FF0000"/>
                </a:solidFill>
              </a:rPr>
              <a:t>…</a:t>
            </a:r>
            <a:endParaRPr lang="en-US" dirty="0"/>
          </a:p>
        </p:txBody>
      </p:sp>
      <p:sp>
        <p:nvSpPr>
          <p:cNvPr id="3" name="Content Placeholder 2"/>
          <p:cNvSpPr>
            <a:spLocks noGrp="1"/>
          </p:cNvSpPr>
          <p:nvPr>
            <p:ph idx="1"/>
          </p:nvPr>
        </p:nvSpPr>
        <p:spPr>
          <a:xfrm>
            <a:off x="1006880" y="1325563"/>
            <a:ext cx="10515600" cy="4989893"/>
          </a:xfrm>
        </p:spPr>
        <p:txBody>
          <a:bodyPr>
            <a:normAutofit fontScale="92500" lnSpcReduction="20000"/>
          </a:bodyPr>
          <a:lstStyle/>
          <a:p>
            <a:r>
              <a:rPr lang="en-US" sz="1400" dirty="0" smtClean="0"/>
              <a:t>Can another person deliver my voted ballot to the Board of Elections for me?/</a:t>
            </a:r>
            <a:r>
              <a:rPr lang="es-CO" sz="1400" i="1" dirty="0" smtClean="0">
                <a:solidFill>
                  <a:srgbClr val="FF0000"/>
                </a:solidFill>
              </a:rPr>
              <a:t>¿Podrá otra persona entregar mi boleta votada a la Junta de Elecciones por mi?</a:t>
            </a:r>
            <a:endParaRPr lang="es-CO" sz="1400" dirty="0" smtClean="0"/>
          </a:p>
          <a:p>
            <a:pPr lvl="1"/>
            <a:r>
              <a:rPr lang="en-US" sz="1400" i="1" dirty="0" smtClean="0"/>
              <a:t>Yes, provided that they sign the “bearer portion” on the envelope addressed to the Board of Elections before the ballot is taken from you./</a:t>
            </a:r>
            <a:r>
              <a:rPr lang="es-CO" sz="1400" i="1" dirty="0" smtClean="0">
                <a:solidFill>
                  <a:srgbClr val="FF0000"/>
                </a:solidFill>
              </a:rPr>
              <a:t>Si, siempre que el/ella firme la “porción </a:t>
            </a:r>
            <a:r>
              <a:rPr lang="es-CO" sz="1400" i="1" dirty="0" smtClean="0">
                <a:solidFill>
                  <a:srgbClr val="FF0000"/>
                </a:solidFill>
              </a:rPr>
              <a:t>del </a:t>
            </a:r>
            <a:r>
              <a:rPr lang="es-CO" sz="1400" i="1" dirty="0" smtClean="0">
                <a:solidFill>
                  <a:srgbClr val="FF0000"/>
                </a:solidFill>
              </a:rPr>
              <a:t>portador” en el sobre dirigido a la Junta de Elecciones antes de que la boleta le sea quitada.</a:t>
            </a:r>
            <a:endParaRPr lang="es-CO" sz="1400" i="1" dirty="0" smtClean="0"/>
          </a:p>
          <a:p>
            <a:pPr lvl="1"/>
            <a:r>
              <a:rPr lang="en-US" sz="1400" i="1" dirty="0" smtClean="0"/>
              <a:t>No person who is a candidate in the election for which the voter requests this ballot is permitted to serve as a bearer. No person is permitted to serve as a bearer for more than three qualified voters in an election./</a:t>
            </a:r>
            <a:r>
              <a:rPr lang="es-CO" sz="1400" i="1" dirty="0" smtClean="0">
                <a:solidFill>
                  <a:srgbClr val="FF0000"/>
                </a:solidFill>
              </a:rPr>
              <a:t>Ninguna persona que es un(a) candidato(a) en la elección en cual el votante pide esta boleta es permitido(a) servir como portador(a).  Ninguna persona esta permitido(a) servir como portador(a) para mas de tres votantes cualificados en una elección.</a:t>
            </a:r>
            <a:endParaRPr lang="es-CO" sz="1400" i="1" dirty="0" smtClean="0"/>
          </a:p>
          <a:p>
            <a:pPr lvl="1"/>
            <a:endParaRPr lang="en-US" sz="1400" i="1" dirty="0" smtClean="0"/>
          </a:p>
          <a:p>
            <a:r>
              <a:rPr lang="en-US" sz="1400" dirty="0" smtClean="0"/>
              <a:t>I have not received my ballot. Or, I have received my ballot but others in my household have not. What should I do?/</a:t>
            </a:r>
            <a:r>
              <a:rPr lang="es-CO" sz="1400" i="1" dirty="0" smtClean="0">
                <a:solidFill>
                  <a:srgbClr val="FF0000"/>
                </a:solidFill>
              </a:rPr>
              <a:t>No he recibido mi boleta.  O, he recibido mi boleta pero otros en mi hogar no la han recibido.  ¿Que debo hacer?</a:t>
            </a:r>
            <a:r>
              <a:rPr lang="es-CO" sz="1400" i="1" dirty="0" smtClean="0"/>
              <a:t> </a:t>
            </a:r>
          </a:p>
          <a:p>
            <a:pPr lvl="1"/>
            <a:r>
              <a:rPr lang="en-US" sz="1400" i="1" dirty="0" smtClean="0"/>
              <a:t>If you are listed as Democrat or Republican in the system you should be receiving one shortly as they were mailed out recently./</a:t>
            </a:r>
            <a:r>
              <a:rPr lang="es-CO" sz="1400" i="1" dirty="0" smtClean="0">
                <a:solidFill>
                  <a:srgbClr val="FF0000"/>
                </a:solidFill>
              </a:rPr>
              <a:t>Si estas registrado(a) como un Demócrata o Republicano en el sistema debes recibir una brevemente porque fueron enviadas recientemente.</a:t>
            </a:r>
            <a:endParaRPr lang="es-CO" sz="1400" i="1" dirty="0" smtClean="0"/>
          </a:p>
          <a:p>
            <a:pPr lvl="1"/>
            <a:r>
              <a:rPr lang="en-US" sz="1400" i="1" dirty="0" smtClean="0"/>
              <a:t>If you are listed as unaffiliated you will be receiving a vote by mail application. You will then need to declare a party designation to vote in the </a:t>
            </a:r>
            <a:r>
              <a:rPr lang="en-US" sz="1400" i="1" dirty="0"/>
              <a:t>P</a:t>
            </a:r>
            <a:r>
              <a:rPr lang="en-US" sz="1400" i="1" dirty="0" smtClean="0"/>
              <a:t>rimary Election./</a:t>
            </a:r>
            <a:r>
              <a:rPr lang="es-CO" sz="1400" i="1" dirty="0" smtClean="0">
                <a:solidFill>
                  <a:srgbClr val="FF0000"/>
                </a:solidFill>
              </a:rPr>
              <a:t>Si estas registrado(a) como no afiliado(a) recibirás una aplicación para voto por correo.  Tendrás que declarar un partido para poder votar en las Elecciones Primarias.</a:t>
            </a:r>
            <a:endParaRPr lang="es-CO" sz="1400" i="1" dirty="0" smtClean="0"/>
          </a:p>
          <a:p>
            <a:pPr lvl="1"/>
            <a:endParaRPr lang="en-US" sz="1400" i="1" dirty="0" smtClean="0"/>
          </a:p>
          <a:p>
            <a:r>
              <a:rPr lang="en-US" sz="1400" dirty="0" smtClean="0"/>
              <a:t>I received my ballot but others in my household have not. When will they be receiving them?/</a:t>
            </a:r>
            <a:r>
              <a:rPr lang="es-CO" sz="1400" i="1" dirty="0" smtClean="0">
                <a:solidFill>
                  <a:srgbClr val="FF0000"/>
                </a:solidFill>
              </a:rPr>
              <a:t>Recibí mi boleta pero otros en mi hogar no la han recibido.  ¿Cuando van a recibirlas?</a:t>
            </a:r>
            <a:r>
              <a:rPr lang="es-CO" sz="1400" dirty="0" smtClean="0"/>
              <a:t> </a:t>
            </a:r>
          </a:p>
          <a:p>
            <a:pPr lvl="1"/>
            <a:r>
              <a:rPr lang="en-US" sz="1400" i="1" dirty="0" smtClean="0"/>
              <a:t>Please call our office so that we can verify party </a:t>
            </a:r>
            <a:r>
              <a:rPr lang="en-US" sz="1400" i="1" dirty="0"/>
              <a:t>p</a:t>
            </a:r>
            <a:r>
              <a:rPr lang="en-US" sz="1400" i="1" dirty="0" smtClean="0"/>
              <a:t>rivilege date./</a:t>
            </a:r>
            <a:r>
              <a:rPr lang="es-CO" sz="1400" i="1" dirty="0">
                <a:solidFill>
                  <a:srgbClr val="FF0000"/>
                </a:solidFill>
              </a:rPr>
              <a:t>Favor de llamar a nuestra oficina para que podamos verificar fecha de privilegio al </a:t>
            </a:r>
            <a:r>
              <a:rPr lang="es-CO" sz="1400" i="1" dirty="0" smtClean="0">
                <a:solidFill>
                  <a:srgbClr val="FF0000"/>
                </a:solidFill>
              </a:rPr>
              <a:t>partido.</a:t>
            </a:r>
            <a:endParaRPr lang="en-US" sz="1400" i="1" dirty="0" smtClean="0"/>
          </a:p>
          <a:p>
            <a:pPr marL="457200" lvl="1" indent="0">
              <a:buNone/>
            </a:pPr>
            <a:r>
              <a:rPr lang="en-US" sz="1400" dirty="0" smtClean="0"/>
              <a:t> </a:t>
            </a:r>
          </a:p>
          <a:p>
            <a:r>
              <a:rPr lang="en-US" sz="1400" dirty="0" smtClean="0"/>
              <a:t>What is the purpose of the Primary Election?/</a:t>
            </a:r>
            <a:r>
              <a:rPr lang="es-CO" sz="1400" i="1" dirty="0" smtClean="0">
                <a:solidFill>
                  <a:srgbClr val="FF0000"/>
                </a:solidFill>
              </a:rPr>
              <a:t>¿Cual es el propósito de </a:t>
            </a:r>
            <a:r>
              <a:rPr lang="es-CO" sz="1400" i="1" dirty="0" smtClean="0">
                <a:solidFill>
                  <a:srgbClr val="FF0000"/>
                </a:solidFill>
              </a:rPr>
              <a:t>la Elección Primaria?</a:t>
            </a:r>
            <a:endParaRPr lang="es-CO" sz="1400" dirty="0" smtClean="0"/>
          </a:p>
          <a:p>
            <a:pPr lvl="1"/>
            <a:r>
              <a:rPr lang="en-US" sz="1400" i="1" dirty="0" smtClean="0"/>
              <a:t>To decide which candidates are put on the ballot for the November General Election./</a:t>
            </a:r>
            <a:r>
              <a:rPr lang="es-CO" sz="1400" i="1" dirty="0" smtClean="0">
                <a:solidFill>
                  <a:srgbClr val="FF0000"/>
                </a:solidFill>
              </a:rPr>
              <a:t>Para decidir cuales candidatos </a:t>
            </a:r>
          </a:p>
          <a:p>
            <a:pPr marL="457200" lvl="1" indent="0">
              <a:buNone/>
            </a:pPr>
            <a:r>
              <a:rPr lang="es-CO" sz="1400" i="1" dirty="0">
                <a:solidFill>
                  <a:srgbClr val="FF0000"/>
                </a:solidFill>
              </a:rPr>
              <a:t> </a:t>
            </a:r>
            <a:r>
              <a:rPr lang="es-CO" sz="1400" i="1" dirty="0" smtClean="0">
                <a:solidFill>
                  <a:srgbClr val="FF0000"/>
                </a:solidFill>
              </a:rPr>
              <a:t>     serán puestos en la boleta para la Elección General de noviembre.</a:t>
            </a:r>
            <a:endParaRPr lang="es-CO" sz="1400" i="1" dirty="0" smtClean="0"/>
          </a:p>
          <a:p>
            <a:pPr lvl="1"/>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3937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1000"/>
                                        <p:tgtEl>
                                          <p:spTgt spid="3">
                                            <p:txEl>
                                              <p:pRg st="12" end="12"/>
                                            </p:txEl>
                                          </p:spTgt>
                                        </p:tgtEl>
                                      </p:cBhvr>
                                    </p:animEffect>
                                    <p:anim calcmode="lin" valueType="num">
                                      <p:cBhvr>
                                        <p:cTn id="7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Effect transition="in" filter="fade">
                                      <p:cBhvr>
                                        <p:cTn id="75" dur="1000"/>
                                        <p:tgtEl>
                                          <p:spTgt spid="3">
                                            <p:txEl>
                                              <p:pRg st="13" end="13"/>
                                            </p:txEl>
                                          </p:spTgt>
                                        </p:tgtEl>
                                      </p:cBhvr>
                                    </p:animEffect>
                                    <p:anim calcmode="lin" valueType="num">
                                      <p:cBhvr>
                                        <p:cTn id="7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1459</Words>
  <Application>Microsoft Office PowerPoint</Application>
  <PresentationFormat>Widescreen</PresentationFormat>
  <Paragraphs>97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Bahnschrift Light</vt:lpstr>
      <vt:lpstr>Calibri</vt:lpstr>
      <vt:lpstr>Calibri Light</vt:lpstr>
      <vt:lpstr>Office Theme</vt:lpstr>
      <vt:lpstr>Vote by Mail Voto Por Correo</vt:lpstr>
      <vt:lpstr>Executive order 121/Orden Ejecutiva 121</vt:lpstr>
      <vt:lpstr>Executive Order 144/Orden Ejecutiva 144</vt:lpstr>
      <vt:lpstr>County Clerk Election Responsibilities/Responsabilidades de la Secretaria del Condado para Elecciones</vt:lpstr>
      <vt:lpstr> </vt:lpstr>
      <vt:lpstr>PowerPoint Presentation</vt:lpstr>
      <vt:lpstr>Board of Elections Responsibilities/Responsabilidades de la Junta de Elecciones</vt:lpstr>
      <vt:lpstr>Questions/Preguntas</vt:lpstr>
      <vt:lpstr>Questions Continued…/Preguntas Continuas…</vt:lpstr>
      <vt:lpstr>PowerPoint Presentation</vt:lpstr>
    </vt:vector>
  </TitlesOfParts>
  <Company>County of Cumberland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 by Mail</dc:title>
  <dc:creator>Celeste Riley</dc:creator>
  <cp:lastModifiedBy>Carmen Robles</cp:lastModifiedBy>
  <cp:revision>85</cp:revision>
  <cp:lastPrinted>2020-06-10T14:14:13Z</cp:lastPrinted>
  <dcterms:created xsi:type="dcterms:W3CDTF">2020-06-05T12:20:47Z</dcterms:created>
  <dcterms:modified xsi:type="dcterms:W3CDTF">2020-06-29T14:54:37Z</dcterms:modified>
  <cp:contentStatus/>
</cp:coreProperties>
</file>